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64" r:id="rId3"/>
    <p:sldId id="262" r:id="rId4"/>
    <p:sldId id="265" r:id="rId5"/>
    <p:sldId id="266" r:id="rId6"/>
    <p:sldId id="267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4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403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webm>
</file>

<file path=ppt/media/media4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82542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94062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2990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0154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97806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7420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65796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47780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11671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5210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4194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9410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8299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1859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02729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435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318f0ac97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318f0ac97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5844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2">
            <a:alphaModFix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webm"/><Relationship Id="rId11" Type="http://schemas.openxmlformats.org/officeDocument/2006/relationships/image" Target="../media/image6.png"/><Relationship Id="rId5" Type="http://schemas.microsoft.com/office/2007/relationships/media" Target="../media/media3.webm"/><Relationship Id="rId10" Type="http://schemas.openxmlformats.org/officeDocument/2006/relationships/image" Target="../media/image5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video" Target="../media/media4.webm"/><Relationship Id="rId1" Type="http://schemas.microsoft.com/office/2007/relationships/media" Target="../media/media4.webm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335367" y="746098"/>
            <a:ext cx="4438338" cy="386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Things to Consider</a:t>
            </a:r>
          </a:p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Hazards of High Pressure Systems</a:t>
            </a:r>
          </a:p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BLEVEs</a:t>
            </a:r>
          </a:p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Compressed Gas Cylinders</a:t>
            </a:r>
          </a:p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Safety Factors</a:t>
            </a:r>
          </a:p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Design Standards</a:t>
            </a:r>
          </a:p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Material Compatibility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</a:endParaRPr>
          </a:p>
        </p:txBody>
      </p:sp>
      <p:pic>
        <p:nvPicPr>
          <p:cNvPr id="1026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A11C27AF-7A23-4914-A510-D268F27F2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94">
            <a:extLst>
              <a:ext uri="{FF2B5EF4-FFF2-40B4-BE49-F238E27FC236}">
                <a16:creationId xmlns:a16="http://schemas.microsoft.com/office/drawing/2014/main" id="{EABFC296-7770-4FB5-8031-AB69BCE286F4}"/>
              </a:ext>
            </a:extLst>
          </p:cNvPr>
          <p:cNvSpPr txBox="1"/>
          <p:nvPr/>
        </p:nvSpPr>
        <p:spPr>
          <a:xfrm>
            <a:off x="4572000" y="902172"/>
            <a:ext cx="5089347" cy="200946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Cryogenic Considerations</a:t>
            </a:r>
          </a:p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Pressure Vessels</a:t>
            </a:r>
          </a:p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Testing</a:t>
            </a:r>
          </a:p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Training &amp; Qualifications</a:t>
            </a:r>
          </a:p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2000" spc="-75" dirty="0">
                <a:solidFill>
                  <a:srgbClr val="20396D"/>
                </a:solidFill>
                <a:latin typeface="Lucida Sans"/>
                <a:cs typeface="Lucida Sans"/>
              </a:rPr>
              <a:t>Safe Distances and Barricading</a:t>
            </a:r>
          </a:p>
        </p:txBody>
      </p:sp>
      <p:sp>
        <p:nvSpPr>
          <p:cNvPr id="7" name="Google Shape;54;p13">
            <a:extLst>
              <a:ext uri="{FF2B5EF4-FFF2-40B4-BE49-F238E27FC236}">
                <a16:creationId xmlns:a16="http://schemas.microsoft.com/office/drawing/2014/main" id="{C4134D97-BE3C-4E26-A1CB-61B9CADA7D0E}"/>
              </a:ext>
            </a:extLst>
          </p:cNvPr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High Pressure Systems Safety Training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Compressed Gas Cylinders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BD7A353-CBBB-4550-A7E1-223E0607019D}"/>
              </a:ext>
            </a:extLst>
          </p:cNvPr>
          <p:cNvSpPr/>
          <p:nvPr/>
        </p:nvSpPr>
        <p:spPr>
          <a:xfrm>
            <a:off x="91441" y="706562"/>
            <a:ext cx="7528664" cy="405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US" sz="2000" b="1" spc="-75" dirty="0">
                <a:solidFill>
                  <a:srgbClr val="27AAE1"/>
                </a:solidFill>
                <a:latin typeface="Gill Sans MT" panose="020B0502020104020203" pitchFamily="34" charset="0"/>
                <a:cs typeface="Lucida Sans"/>
              </a:rPr>
              <a:t>Use</a:t>
            </a:r>
            <a:endParaRPr lang="en-US" sz="2000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NEVER tamper with pressure relief devices on valves or cylinders.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Use only in a well-ventilated area and wear appropriate PPE (</a:t>
            </a:r>
            <a:r>
              <a:rPr lang="en-US" spc="-75" dirty="0">
                <a:solidFill>
                  <a:srgbClr val="27AAE1"/>
                </a:solidFill>
                <a:latin typeface="Lucida Sans"/>
                <a:cs typeface="Lucida Sans"/>
              </a:rPr>
              <a:t>eye protection at minimum</a:t>
            </a: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).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Never lubricate or use Teflon tape on the gas cylinder (CGA) fitting.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Only use regulators and pressure gauges with the gases for which they were intended.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When cylinder is connected to a regulator / system, open the cylinder valve SLOWLY and check for system leaks.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Ensure line connecting cylinder to system is depressurized before disconnecting.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Never discharge a cylinder below 25 psi, to prevent contamination.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Do not have full and empty cylinders connected to the same manifold: reverse flow can occur.</a:t>
            </a:r>
          </a:p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US" i="1" spc="-75" dirty="0">
                <a:solidFill>
                  <a:srgbClr val="27AAE1"/>
                </a:solidFill>
                <a:latin typeface="Lucida Sans"/>
                <a:cs typeface="Lucida Sans"/>
              </a:rPr>
              <a:t>Also be aware of the additional hazards relating to the specific contents of a given cylinder!</a:t>
            </a:r>
            <a:endParaRPr lang="en-US" i="1" dirty="0">
              <a:solidFill>
                <a:srgbClr val="27AAE1"/>
              </a:solidFill>
              <a:latin typeface="Lucida Sans"/>
              <a:cs typeface="Lucida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38CA41-3DB6-436F-AF21-60981F28CA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 t="4489"/>
          <a:stretch/>
        </p:blipFill>
        <p:spPr>
          <a:xfrm>
            <a:off x="7342926" y="1493520"/>
            <a:ext cx="1801074" cy="263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48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Safety Factors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AB5EFAB-5481-4151-A4ED-092C53DAFD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240369"/>
              </p:ext>
            </p:extLst>
          </p:nvPr>
        </p:nvGraphicFramePr>
        <p:xfrm>
          <a:off x="4627744" y="3426355"/>
          <a:ext cx="3506565" cy="16256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60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05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64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Safety Factor</a:t>
                      </a:r>
                      <a:endParaRPr lang="en-CA" sz="1200" dirty="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9044" marR="6904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Condition</a:t>
                      </a:r>
                      <a:endParaRPr lang="en-CA" sz="1200" dirty="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9044" marR="69044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4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CA" sz="120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9044" marR="6904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Mechanical and shock loading not excessive</a:t>
                      </a:r>
                      <a:endParaRPr lang="en-CA" sz="120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9044" marR="69044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4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6</a:t>
                      </a:r>
                      <a:endParaRPr lang="en-CA" sz="120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9044" marR="6904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Considerable shock and mechanical strain</a:t>
                      </a:r>
                      <a:endParaRPr lang="en-CA" sz="120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9044" marR="69044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40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8</a:t>
                      </a:r>
                      <a:endParaRPr lang="en-CA" sz="120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9044" marR="6904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Hazardous applications with severe service</a:t>
                      </a:r>
                      <a:endParaRPr lang="en-CA" sz="1200" dirty="0">
                        <a:effectLst/>
                        <a:latin typeface="Times New Roman"/>
                        <a:ea typeface="Calibri"/>
                      </a:endParaRPr>
                    </a:p>
                  </a:txBody>
                  <a:tcPr marL="69044" marR="69044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object 94">
            <a:extLst>
              <a:ext uri="{FF2B5EF4-FFF2-40B4-BE49-F238E27FC236}">
                <a16:creationId xmlns:a16="http://schemas.microsoft.com/office/drawing/2014/main" id="{7A75B01E-B54C-4D11-B8F8-447B8B4D9618}"/>
              </a:ext>
            </a:extLst>
          </p:cNvPr>
          <p:cNvSpPr txBox="1"/>
          <p:nvPr/>
        </p:nvSpPr>
        <p:spPr>
          <a:xfrm>
            <a:off x="356554" y="860687"/>
            <a:ext cx="7232966" cy="23090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Ratio of ultimate strength of the material to allowable stress.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Based on the maximum pressure the vessel / system will </a:t>
            </a:r>
            <a:r>
              <a:rPr lang="en-US" sz="1600" b="1" spc="-75" dirty="0">
                <a:solidFill>
                  <a:srgbClr val="20396D"/>
                </a:solidFill>
                <a:latin typeface="Lucida Sans"/>
                <a:cs typeface="Lucida Sans"/>
              </a:rPr>
              <a:t>ever be expected to experience</a:t>
            </a: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, accounting for transients and off-nominal conditions.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Design </a:t>
            </a:r>
            <a:r>
              <a:rPr lang="en-US" sz="1600" spc="-75" dirty="0" err="1">
                <a:solidFill>
                  <a:srgbClr val="20396D"/>
                </a:solidFill>
                <a:latin typeface="Lucida Sans"/>
                <a:cs typeface="Lucida Sans"/>
              </a:rPr>
              <a:t>FoS</a:t>
            </a: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 for a given component / system based on: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Whether people are exposed to injury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Whether equipment is protected from explosion </a:t>
            </a:r>
          </a:p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US" sz="1600" i="1" spc="-75" dirty="0">
                <a:solidFill>
                  <a:srgbClr val="27AAE1"/>
                </a:solidFill>
                <a:latin typeface="Lucida Sans"/>
                <a:cs typeface="Lucida Sans"/>
              </a:rPr>
              <a:t>Standard practice: </a:t>
            </a:r>
            <a:r>
              <a:rPr lang="en-US" sz="1600" i="1" spc="-75" dirty="0" err="1">
                <a:solidFill>
                  <a:srgbClr val="27AAE1"/>
                </a:solidFill>
                <a:latin typeface="Lucida Sans"/>
                <a:cs typeface="Lucida Sans"/>
              </a:rPr>
              <a:t>FoS</a:t>
            </a:r>
            <a:r>
              <a:rPr lang="en-US" sz="1600" i="1" spc="-75" dirty="0">
                <a:solidFill>
                  <a:srgbClr val="27AAE1"/>
                </a:solidFill>
                <a:latin typeface="Lucida Sans"/>
                <a:cs typeface="Lucida Sans"/>
              </a:rPr>
              <a:t> ≥ 4 when people are directly exposed</a:t>
            </a: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0896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Cryogenic Considerations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94">
            <a:extLst>
              <a:ext uri="{FF2B5EF4-FFF2-40B4-BE49-F238E27FC236}">
                <a16:creationId xmlns:a16="http://schemas.microsoft.com/office/drawing/2014/main" id="{830E8D3F-4216-4C59-8740-9D6EC00E1101}"/>
              </a:ext>
            </a:extLst>
          </p:cNvPr>
          <p:cNvSpPr txBox="1"/>
          <p:nvPr/>
        </p:nvSpPr>
        <p:spPr>
          <a:xfrm>
            <a:off x="595739" y="2919338"/>
            <a:ext cx="7647709" cy="17120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080"/>
              </a:lnSpc>
              <a:spcBef>
                <a:spcPts val="100"/>
              </a:spcBef>
            </a:pPr>
            <a:r>
              <a:rPr lang="en-CA" sz="2000" b="1" spc="-10" dirty="0">
                <a:solidFill>
                  <a:srgbClr val="27AAE1"/>
                </a:solidFill>
                <a:latin typeface="Gill Sans MT"/>
                <a:cs typeface="Gill Sans MT"/>
              </a:rPr>
              <a:t>Insulation</a:t>
            </a:r>
            <a:endParaRPr sz="2000" b="1" spc="-10" dirty="0">
              <a:solidFill>
                <a:srgbClr val="27AAE1"/>
              </a:solidFill>
              <a:latin typeface="Gill Sans MT"/>
              <a:cs typeface="Gill Sans MT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Longer-term cryogenic service will require insulation.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FF0000"/>
                </a:solidFill>
                <a:latin typeface="Lucida Sans"/>
                <a:cs typeface="Lucida Sans"/>
              </a:rPr>
              <a:t>Cold, uninsulated surfaces of </a:t>
            </a:r>
            <a:r>
              <a:rPr lang="en-US" sz="1800" spc="-75" dirty="0" err="1">
                <a:solidFill>
                  <a:srgbClr val="FF0000"/>
                </a:solidFill>
                <a:latin typeface="Lucida Sans"/>
                <a:cs typeface="Lucida Sans"/>
              </a:rPr>
              <a:t>cryo</a:t>
            </a:r>
            <a:r>
              <a:rPr lang="en-US" sz="1800" spc="-75" dirty="0">
                <a:solidFill>
                  <a:srgbClr val="FF0000"/>
                </a:solidFill>
                <a:latin typeface="Lucida Sans"/>
                <a:cs typeface="Lucida Sans"/>
              </a:rPr>
              <a:t> systems can cause burns if touched.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If there is a risk of LOX spilling onto insulation, ensure compatibility: </a:t>
            </a:r>
            <a:r>
              <a:rPr lang="en-US" sz="1800" spc="-75" dirty="0">
                <a:solidFill>
                  <a:srgbClr val="FF0000"/>
                </a:solidFill>
                <a:latin typeface="Lucida Sans"/>
                <a:cs typeface="Lucida Sans"/>
              </a:rPr>
              <a:t>many insulation materials are highly flammable.</a:t>
            </a:r>
          </a:p>
        </p:txBody>
      </p:sp>
      <p:sp>
        <p:nvSpPr>
          <p:cNvPr id="7" name="object 94">
            <a:extLst>
              <a:ext uri="{FF2B5EF4-FFF2-40B4-BE49-F238E27FC236}">
                <a16:creationId xmlns:a16="http://schemas.microsoft.com/office/drawing/2014/main" id="{FD2729E9-EEF9-468C-8C6A-A4A945794D4D}"/>
              </a:ext>
            </a:extLst>
          </p:cNvPr>
          <p:cNvSpPr txBox="1"/>
          <p:nvPr/>
        </p:nvSpPr>
        <p:spPr>
          <a:xfrm>
            <a:off x="595738" y="662802"/>
            <a:ext cx="7647709" cy="17440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080"/>
              </a:lnSpc>
              <a:spcBef>
                <a:spcPts val="100"/>
              </a:spcBef>
            </a:pPr>
            <a:r>
              <a:rPr lang="en-CA" sz="2000" b="1" spc="-10" dirty="0">
                <a:solidFill>
                  <a:srgbClr val="27AAE1"/>
                </a:solidFill>
                <a:latin typeface="Gill Sans MT"/>
                <a:cs typeface="Gill Sans MT"/>
              </a:rPr>
              <a:t>Boiling of Fluid</a:t>
            </a:r>
            <a:endParaRPr sz="2000" b="1" spc="-10" dirty="0">
              <a:solidFill>
                <a:srgbClr val="27AAE1"/>
              </a:solidFill>
              <a:latin typeface="Gill Sans MT"/>
              <a:cs typeface="Gill Sans MT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Any volumes of a system where fluid can become trapped must provide a means of pressure relief.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Otherwise, overpressure and possibly rupture can occur as the cryogen boils</a:t>
            </a:r>
          </a:p>
        </p:txBody>
      </p:sp>
    </p:spTree>
    <p:extLst>
      <p:ext uri="{BB962C8B-B14F-4D97-AF65-F5344CB8AC3E}">
        <p14:creationId xmlns:p14="http://schemas.microsoft.com/office/powerpoint/2010/main" val="278060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Cryogenic Considerations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bject 94">
            <a:extLst>
              <a:ext uri="{FF2B5EF4-FFF2-40B4-BE49-F238E27FC236}">
                <a16:creationId xmlns:a16="http://schemas.microsoft.com/office/drawing/2014/main" id="{514017B4-B65F-49F4-8650-EFA015D7A237}"/>
              </a:ext>
            </a:extLst>
          </p:cNvPr>
          <p:cNvSpPr txBox="1"/>
          <p:nvPr/>
        </p:nvSpPr>
        <p:spPr>
          <a:xfrm>
            <a:off x="285448" y="779872"/>
            <a:ext cx="7647709" cy="3712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080"/>
              </a:lnSpc>
              <a:spcBef>
                <a:spcPts val="100"/>
              </a:spcBef>
            </a:pPr>
            <a:r>
              <a:rPr lang="en-CA" sz="2000" b="1" spc="-10" dirty="0">
                <a:solidFill>
                  <a:srgbClr val="27AAE1"/>
                </a:solidFill>
                <a:latin typeface="Gill Sans MT"/>
                <a:cs typeface="Gill Sans MT"/>
              </a:rPr>
              <a:t>Valves</a:t>
            </a:r>
            <a:endParaRPr sz="2000" b="1" spc="-10" dirty="0">
              <a:solidFill>
                <a:srgbClr val="27AAE1"/>
              </a:solidFill>
              <a:latin typeface="Gill Sans MT"/>
              <a:cs typeface="Gill Sans MT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Key problem areas are: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Heat leakage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Distortion from temperature gradients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Freezing of the packing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Icing and sticking of parts that must move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Maintaining seat load despite thermal shrinkage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Industrial cryogenic valves are available that address these areas: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Extended stem to keep packing warm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Springs to maintain seat loads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Upstream vents (ball valves) to prevent overpressure</a:t>
            </a:r>
          </a:p>
        </p:txBody>
      </p:sp>
    </p:spTree>
    <p:extLst>
      <p:ext uri="{BB962C8B-B14F-4D97-AF65-F5344CB8AC3E}">
        <p14:creationId xmlns:p14="http://schemas.microsoft.com/office/powerpoint/2010/main" val="550618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Testing Components and Systems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94">
            <a:extLst>
              <a:ext uri="{FF2B5EF4-FFF2-40B4-BE49-F238E27FC236}">
                <a16:creationId xmlns:a16="http://schemas.microsoft.com/office/drawing/2014/main" id="{AF8F3531-0DC0-408E-9DFF-A5DA4A1512E1}"/>
              </a:ext>
            </a:extLst>
          </p:cNvPr>
          <p:cNvSpPr txBox="1"/>
          <p:nvPr/>
        </p:nvSpPr>
        <p:spPr>
          <a:xfrm>
            <a:off x="85898" y="683390"/>
            <a:ext cx="9058101" cy="464300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CA" sz="1800" b="1" spc="-10" dirty="0">
                <a:solidFill>
                  <a:srgbClr val="27AAE1"/>
                </a:solidFill>
                <a:latin typeface="Gill Sans MT"/>
                <a:cs typeface="Gill Sans MT"/>
              </a:rPr>
              <a:t>Proof Testing</a:t>
            </a:r>
            <a:endParaRPr lang="en-US" sz="1600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Essential test for any newly-manufactured pressurized components – especially pressure vessels.</a:t>
            </a:r>
            <a:b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</a:br>
            <a:endParaRPr lang="en-US" sz="1600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Objective is to test to a stress level </a:t>
            </a:r>
            <a:r>
              <a:rPr lang="en-US" sz="1600" b="1" spc="-75" dirty="0">
                <a:solidFill>
                  <a:srgbClr val="20396D"/>
                </a:solidFill>
                <a:latin typeface="Lucida Sans"/>
                <a:cs typeface="Lucida Sans"/>
              </a:rPr>
              <a:t>greater than</a:t>
            </a: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 normal operating conditions, </a:t>
            </a:r>
            <a:r>
              <a:rPr lang="en-US" sz="1600" b="1" spc="-75" dirty="0">
                <a:solidFill>
                  <a:srgbClr val="20396D"/>
                </a:solidFill>
                <a:latin typeface="Lucida Sans"/>
                <a:cs typeface="Lucida Sans"/>
              </a:rPr>
              <a:t>but not so great as to compromise the tank</a:t>
            </a: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 (e.g. cause general yielding).</a:t>
            </a:r>
          </a:p>
          <a:p>
            <a:pPr marL="12700">
              <a:lnSpc>
                <a:spcPts val="2600"/>
              </a:lnSpc>
              <a:tabLst>
                <a:tab pos="266700" algn="l"/>
              </a:tabLst>
            </a:pPr>
            <a:endParaRPr lang="en-US" sz="1600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FF0000"/>
                </a:solidFill>
                <a:latin typeface="Lucida Sans"/>
                <a:cs typeface="Lucida Sans"/>
              </a:rPr>
              <a:t>Always done with water / incompressible fluid – never gas!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endParaRPr lang="en-US" sz="1600" spc="-75" dirty="0">
              <a:solidFill>
                <a:srgbClr val="FF0000"/>
              </a:solidFill>
              <a:latin typeface="Lucida Sans"/>
              <a:cs typeface="Lucida Sans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FF0000"/>
                </a:solidFill>
                <a:latin typeface="Lucida Sans"/>
                <a:cs typeface="Lucida Sans"/>
              </a:rPr>
              <a:t>Ensure all air is bled out of tank.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endParaRPr lang="en-US" sz="1600" spc="-75" dirty="0">
              <a:solidFill>
                <a:srgbClr val="FF0000"/>
              </a:solidFill>
              <a:latin typeface="Lucida Sans"/>
              <a:cs typeface="Lucida Sans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FF0000"/>
                </a:solidFill>
                <a:latin typeface="Lucida Sans"/>
                <a:cs typeface="Lucida Sans"/>
              </a:rPr>
              <a:t>Tanks may fail: personnel must be at a safe distance / behind a solid barrier.</a:t>
            </a:r>
            <a:b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</a:br>
            <a:endParaRPr lang="en-US" sz="1600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Should be done BEFORE final cleaning.</a:t>
            </a:r>
          </a:p>
          <a:p>
            <a:pPr marL="12700">
              <a:lnSpc>
                <a:spcPts val="2600"/>
              </a:lnSpc>
              <a:tabLst>
                <a:tab pos="266700" algn="l"/>
              </a:tabLst>
            </a:pPr>
            <a:endParaRPr lang="en-US" sz="1600" spc="-75" dirty="0">
              <a:solidFill>
                <a:srgbClr val="20396D"/>
              </a:solidFill>
              <a:latin typeface="Lucida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448861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Testing Components and Systems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94">
            <a:extLst>
              <a:ext uri="{FF2B5EF4-FFF2-40B4-BE49-F238E27FC236}">
                <a16:creationId xmlns:a16="http://schemas.microsoft.com/office/drawing/2014/main" id="{AF8F3531-0DC0-408E-9DFF-A5DA4A1512E1}"/>
              </a:ext>
            </a:extLst>
          </p:cNvPr>
          <p:cNvSpPr txBox="1"/>
          <p:nvPr/>
        </p:nvSpPr>
        <p:spPr>
          <a:xfrm>
            <a:off x="85899" y="914245"/>
            <a:ext cx="9058101" cy="3315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CA" sz="2000" b="1" spc="-10" dirty="0">
                <a:solidFill>
                  <a:srgbClr val="27AAE1"/>
                </a:solidFill>
                <a:latin typeface="Gill Sans MT"/>
                <a:cs typeface="Gill Sans MT"/>
              </a:rPr>
              <a:t>Burst Testing</a:t>
            </a:r>
            <a:endParaRPr lang="en-US" sz="1800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Destructive test to determine actual burst pressure of the as-manufactured tank.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Can also give an indication of what the weak point is.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FF0000"/>
                </a:solidFill>
                <a:latin typeface="Lucida Sans"/>
                <a:cs typeface="Lucida Sans"/>
              </a:rPr>
              <a:t>Must always be done with water / incompressible fluid – never gas!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FF0000"/>
                </a:solidFill>
                <a:latin typeface="Lucida Sans"/>
                <a:cs typeface="Lucida Sans"/>
              </a:rPr>
              <a:t>Ensure all air is bled out of tank.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FF0000"/>
                </a:solidFill>
                <a:latin typeface="Lucida Sans"/>
                <a:cs typeface="Lucida Sans"/>
              </a:rPr>
              <a:t>Personnel should be at a safe distance, ideally behind a barrier.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May be required for aggressive designs with low margins.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Note: it is not uncommon for tanks to fail at a small fraction of their design pressure.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Welds and other stress concentrations are the most common failure points.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Composite tanks are particularly violent when they fail.</a:t>
            </a:r>
          </a:p>
        </p:txBody>
      </p:sp>
    </p:spTree>
    <p:extLst>
      <p:ext uri="{BB962C8B-B14F-4D97-AF65-F5344CB8AC3E}">
        <p14:creationId xmlns:p14="http://schemas.microsoft.com/office/powerpoint/2010/main" val="789070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Testing Components and Systems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94">
            <a:extLst>
              <a:ext uri="{FF2B5EF4-FFF2-40B4-BE49-F238E27FC236}">
                <a16:creationId xmlns:a16="http://schemas.microsoft.com/office/drawing/2014/main" id="{AF8F3531-0DC0-408E-9DFF-A5DA4A1512E1}"/>
              </a:ext>
            </a:extLst>
          </p:cNvPr>
          <p:cNvSpPr txBox="1"/>
          <p:nvPr/>
        </p:nvSpPr>
        <p:spPr>
          <a:xfrm>
            <a:off x="85899" y="730984"/>
            <a:ext cx="9058101" cy="29758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CA" sz="1800" b="1" spc="-10" dirty="0">
                <a:solidFill>
                  <a:srgbClr val="27AAE1"/>
                </a:solidFill>
                <a:latin typeface="Gill Sans MT"/>
                <a:cs typeface="Gill Sans MT"/>
              </a:rPr>
              <a:t>Cold Shock Testing</a:t>
            </a:r>
            <a:endParaRPr lang="en-US" sz="1600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For systems that will see cryogenic services (particularly pressure vessels)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After final assembly, chill down with clean LN</a:t>
            </a:r>
            <a:r>
              <a:rPr lang="en-US" sz="1600" spc="-75" baseline="-25000" dirty="0">
                <a:solidFill>
                  <a:srgbClr val="20396D"/>
                </a:solidFill>
                <a:latin typeface="Lucida Sans"/>
                <a:cs typeface="Lucida Sans"/>
              </a:rPr>
              <a:t>2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Drain, allow to warm, re-torque connections.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Inspect for signs of: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Cracking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Distortion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Other anomalies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Pay particular attention to welds, joints.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20F72E-1C44-48CA-9670-C4DD7343CB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55" r="13330"/>
          <a:stretch/>
        </p:blipFill>
        <p:spPr>
          <a:xfrm>
            <a:off x="4746567" y="1453908"/>
            <a:ext cx="3954483" cy="325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326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Testing Components and Systems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94">
            <a:extLst>
              <a:ext uri="{FF2B5EF4-FFF2-40B4-BE49-F238E27FC236}">
                <a16:creationId xmlns:a16="http://schemas.microsoft.com/office/drawing/2014/main" id="{AF8F3531-0DC0-408E-9DFF-A5DA4A1512E1}"/>
              </a:ext>
            </a:extLst>
          </p:cNvPr>
          <p:cNvSpPr txBox="1"/>
          <p:nvPr/>
        </p:nvSpPr>
        <p:spPr>
          <a:xfrm>
            <a:off x="85899" y="678025"/>
            <a:ext cx="7793181" cy="39818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CA" sz="2000" b="1" spc="-10" dirty="0">
                <a:solidFill>
                  <a:srgbClr val="27AAE1"/>
                </a:solidFill>
                <a:latin typeface="Gill Sans MT"/>
                <a:cs typeface="Gill Sans MT"/>
              </a:rPr>
              <a:t>Leak Testing</a:t>
            </a:r>
            <a:endParaRPr lang="en-US" sz="1800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Important test for </a:t>
            </a:r>
            <a:r>
              <a:rPr lang="en-US" sz="1800" i="1" spc="-75" dirty="0">
                <a:solidFill>
                  <a:srgbClr val="20396D"/>
                </a:solidFill>
                <a:latin typeface="Lucida Sans"/>
                <a:cs typeface="Lucida Sans"/>
              </a:rPr>
              <a:t>components</a:t>
            </a: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 with their own leak paths (valves, regulators), as well as </a:t>
            </a:r>
            <a:r>
              <a:rPr lang="en-US" sz="1800" i="1" spc="-75" dirty="0">
                <a:solidFill>
                  <a:srgbClr val="20396D"/>
                </a:solidFill>
                <a:latin typeface="Lucida Sans"/>
                <a:cs typeface="Lucida Sans"/>
              </a:rPr>
              <a:t>systems</a:t>
            </a: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Should be performed any time a change to the system that could impact leak-tightness has occurred.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Helium is ideal test fluid: good at finding its way out of things.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For safety, leak tests should be done at pressures well below normal operating.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i="1" spc="-75" dirty="0">
                <a:solidFill>
                  <a:srgbClr val="20396D"/>
                </a:solidFill>
                <a:latin typeface="Lucida Sans"/>
                <a:cs typeface="Lucida Sans"/>
              </a:rPr>
              <a:t>Typically &lt;100 psi, and not more than 25% of operating pressure.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Check for leaks with soap solution or leak detector.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De-pressurize system prior to tightening or disassembling any leaking connections!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177884-6F74-4747-8074-6C72AFD414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17" r="26115"/>
          <a:stretch/>
        </p:blipFill>
        <p:spPr>
          <a:xfrm>
            <a:off x="7427224" y="1945077"/>
            <a:ext cx="1716776" cy="151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201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Operations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94">
            <a:extLst>
              <a:ext uri="{FF2B5EF4-FFF2-40B4-BE49-F238E27FC236}">
                <a16:creationId xmlns:a16="http://schemas.microsoft.com/office/drawing/2014/main" id="{AF8F3531-0DC0-408E-9DFF-A5DA4A1512E1}"/>
              </a:ext>
            </a:extLst>
          </p:cNvPr>
          <p:cNvSpPr txBox="1"/>
          <p:nvPr/>
        </p:nvSpPr>
        <p:spPr>
          <a:xfrm>
            <a:off x="85899" y="678025"/>
            <a:ext cx="7793181" cy="364272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CA" sz="1800" b="1" spc="-10" dirty="0">
                <a:solidFill>
                  <a:srgbClr val="27AAE1"/>
                </a:solidFill>
                <a:latin typeface="Gill Sans MT"/>
                <a:cs typeface="Gill Sans MT"/>
              </a:rPr>
              <a:t>Safe Distances &amp; Barricading</a:t>
            </a:r>
            <a:endParaRPr lang="en-US" sz="1600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For any operations using an unproven system, or one not built and tested in accordance with ASME B13.3, must assume the system could fail.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Protection from failure should involve some combination of: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Distance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Barricading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Protection must account for BOTH shrapnel and blast (overpressure).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Remember: barricades are only useful if they are secure and adequate.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Otherwise, could simply become additional shrapnel!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i="1" spc="-75" dirty="0">
                <a:solidFill>
                  <a:srgbClr val="FF0000"/>
                </a:solidFill>
                <a:latin typeface="Lucida Sans"/>
                <a:cs typeface="Lucida Sans"/>
              </a:rPr>
              <a:t>Remember: there is more energy in a high pressure system than you might think.</a:t>
            </a:r>
          </a:p>
          <a:p>
            <a:pPr marL="12700">
              <a:lnSpc>
                <a:spcPts val="2600"/>
              </a:lnSpc>
              <a:tabLst>
                <a:tab pos="266700" algn="l"/>
              </a:tabLst>
            </a:pPr>
            <a:endParaRPr lang="en-US" sz="1600" spc="-75" dirty="0">
              <a:solidFill>
                <a:srgbClr val="20396D"/>
              </a:solidFill>
              <a:latin typeface="Lucida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1793279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Operations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bject 94">
            <a:extLst>
              <a:ext uri="{FF2B5EF4-FFF2-40B4-BE49-F238E27FC236}">
                <a16:creationId xmlns:a16="http://schemas.microsoft.com/office/drawing/2014/main" id="{AF8F3531-0DC0-408E-9DFF-A5DA4A1512E1}"/>
              </a:ext>
            </a:extLst>
          </p:cNvPr>
          <p:cNvSpPr txBox="1"/>
          <p:nvPr/>
        </p:nvSpPr>
        <p:spPr>
          <a:xfrm>
            <a:off x="85899" y="678025"/>
            <a:ext cx="7793181" cy="43152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CA" sz="2000" b="1" spc="-10" dirty="0">
                <a:solidFill>
                  <a:srgbClr val="27AAE1"/>
                </a:solidFill>
                <a:latin typeface="Gill Sans MT"/>
                <a:cs typeface="Gill Sans MT"/>
              </a:rPr>
              <a:t>Training &amp; Qualification</a:t>
            </a:r>
            <a:endParaRPr lang="en-US" sz="1800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Use caution and common sense.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“Buddy” system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Team members performing an operation should be thoroughly familiar with: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The operation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The fluid(s) 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The hazards involved</a:t>
            </a:r>
          </a:p>
          <a:p>
            <a:pPr marL="723265" lvl="1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The appropriate PPE</a:t>
            </a:r>
          </a:p>
          <a:p>
            <a:pPr marL="12700">
              <a:lnSpc>
                <a:spcPts val="2600"/>
              </a:lnSpc>
              <a:tabLst>
                <a:tab pos="266700" algn="l"/>
              </a:tabLst>
            </a:pPr>
            <a:endParaRPr lang="en-US" sz="1800" spc="-75" dirty="0">
              <a:solidFill>
                <a:srgbClr val="FF0000"/>
              </a:solidFill>
              <a:latin typeface="Lucida Sans"/>
              <a:cs typeface="Lucida Sans"/>
            </a:endParaRPr>
          </a:p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US" sz="1800" spc="-75" dirty="0">
                <a:solidFill>
                  <a:srgbClr val="FF0000"/>
                </a:solidFill>
                <a:latin typeface="Lucida Sans"/>
                <a:cs typeface="Lucida Sans"/>
              </a:rPr>
              <a:t>THERE WILL BE TRAINING ASSOCIATED WITH EACH EXPERIMENT AND ALL MEMBERS INVOLVED WILL NEED TO BE FAMILIAR WITH EXPERIMENT DOCUMENT AND PROCEDURES</a:t>
            </a:r>
          </a:p>
        </p:txBody>
      </p:sp>
    </p:spTree>
    <p:extLst>
      <p:ext uri="{BB962C8B-B14F-4D97-AF65-F5344CB8AC3E}">
        <p14:creationId xmlns:p14="http://schemas.microsoft.com/office/powerpoint/2010/main" val="1798480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Things to Consider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35367" y="746098"/>
            <a:ext cx="6743613" cy="4135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2000" b="1" i="1" spc="-75" dirty="0">
                <a:solidFill>
                  <a:srgbClr val="20396D"/>
                </a:solidFill>
                <a:latin typeface="Lucida Sans"/>
                <a:cs typeface="Lucida Sans"/>
              </a:rPr>
              <a:t>A standard compressed gas cylinder can store the equivalent energy of 1 </a:t>
            </a:r>
            <a:r>
              <a:rPr lang="en-US" sz="2000" b="1" i="1" spc="-75" dirty="0" err="1">
                <a:solidFill>
                  <a:srgbClr val="20396D"/>
                </a:solidFill>
                <a:latin typeface="Lucida Sans"/>
                <a:cs typeface="Lucida Sans"/>
              </a:rPr>
              <a:t>lb</a:t>
            </a:r>
            <a:r>
              <a:rPr lang="en-US" sz="2000" b="1" i="1" spc="-75" dirty="0">
                <a:solidFill>
                  <a:srgbClr val="20396D"/>
                </a:solidFill>
                <a:latin typeface="Lucida Sans"/>
                <a:cs typeface="Lucida Sans"/>
              </a:rPr>
              <a:t> of TNT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A Strong blast of ordinary compressed air or gas from a hose can dislodge an eye from its socket, rupture an eardrum, or induce hemorrhage. 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A 100 psi gas jet discharged from a 1/8” opening at the surface of the skin can enter and inflate the flesh, even causing bubbles in the bloodstream.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A stream of air under 40 psi from a hose can drive metal chips fast enough to penetrate the eyes or skin</a:t>
            </a:r>
            <a:r>
              <a:rPr lang="en-US" sz="2400" spc="-75" dirty="0">
                <a:solidFill>
                  <a:srgbClr val="20396D"/>
                </a:solidFill>
                <a:latin typeface="Lucida Sans"/>
                <a:cs typeface="Lucida Sans"/>
              </a:rPr>
              <a:t>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800" spc="-75" dirty="0">
                <a:solidFill>
                  <a:srgbClr val="20396D"/>
                </a:solidFill>
                <a:latin typeface="Lucida Sans"/>
                <a:cs typeface="Lucida Sans"/>
              </a:rPr>
              <a:t>A failed hose or fitting can whip dangerously and potentially cause serious injury.</a:t>
            </a:r>
            <a:endParaRPr lang="en-US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469900" indent="-457200">
              <a:lnSpc>
                <a:spcPts val="308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2000" spc="-75" dirty="0">
              <a:solidFill>
                <a:srgbClr val="20396D"/>
              </a:solidFill>
              <a:latin typeface="Lucida Sans"/>
              <a:cs typeface="Lucida Sans"/>
            </a:endParaRPr>
          </a:p>
        </p:txBody>
      </p:sp>
      <p:pic>
        <p:nvPicPr>
          <p:cNvPr id="1026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A11C27AF-7A23-4914-A510-D268F27F2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C3A4FD-27E7-4943-92C3-B151BF2734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62" t="13329" r="16895" b="13983"/>
          <a:stretch/>
        </p:blipFill>
        <p:spPr>
          <a:xfrm>
            <a:off x="6528881" y="2257492"/>
            <a:ext cx="2615119" cy="152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864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Hazards of High Pressure Systems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" name="object 94">
            <a:extLst>
              <a:ext uri="{FF2B5EF4-FFF2-40B4-BE49-F238E27FC236}">
                <a16:creationId xmlns:a16="http://schemas.microsoft.com/office/drawing/2014/main" id="{A72EC024-419D-47ED-9F13-C885296E2A48}"/>
              </a:ext>
            </a:extLst>
          </p:cNvPr>
          <p:cNvSpPr txBox="1"/>
          <p:nvPr/>
        </p:nvSpPr>
        <p:spPr>
          <a:xfrm>
            <a:off x="268279" y="603651"/>
            <a:ext cx="7329949" cy="46476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080"/>
              </a:lnSpc>
              <a:spcBef>
                <a:spcPts val="100"/>
              </a:spcBef>
            </a:pPr>
            <a:r>
              <a:rPr lang="en-CA" sz="1600" b="1" spc="-10" dirty="0">
                <a:solidFill>
                  <a:srgbClr val="27AAE1"/>
                </a:solidFill>
                <a:latin typeface="Gill Sans MT"/>
                <a:cs typeface="Gill Sans MT"/>
              </a:rPr>
              <a:t>The Fluids Themselves</a:t>
            </a:r>
            <a:endParaRPr sz="1600" b="1" spc="-10" dirty="0">
              <a:solidFill>
                <a:srgbClr val="27AAE1"/>
              </a:solidFill>
              <a:latin typeface="Gill Sans MT"/>
              <a:cs typeface="Gill Sans MT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CA" spc="-75" dirty="0">
                <a:solidFill>
                  <a:srgbClr val="20396D"/>
                </a:solidFill>
                <a:latin typeface="Lucida Sans"/>
                <a:cs typeface="Lucida Sans"/>
              </a:rPr>
              <a:t>Gases / liquids may be flammable, toxic, oxidizing, </a:t>
            </a:r>
            <a:r>
              <a:rPr lang="en-CA" spc="-75" dirty="0" err="1">
                <a:solidFill>
                  <a:srgbClr val="20396D"/>
                </a:solidFill>
                <a:latin typeface="Lucida Sans"/>
                <a:cs typeface="Lucida Sans"/>
              </a:rPr>
              <a:t>asphyxiant</a:t>
            </a:r>
            <a:r>
              <a:rPr lang="en-CA" spc="-75" dirty="0">
                <a:solidFill>
                  <a:srgbClr val="20396D"/>
                </a:solidFill>
                <a:latin typeface="Lucida Sans"/>
                <a:cs typeface="Lucida Sans"/>
              </a:rPr>
              <a:t>, </a:t>
            </a:r>
            <a:r>
              <a:rPr lang="en-CA" spc="-75" dirty="0" err="1">
                <a:solidFill>
                  <a:srgbClr val="20396D"/>
                </a:solidFill>
                <a:latin typeface="Lucida Sans"/>
                <a:cs typeface="Lucida Sans"/>
              </a:rPr>
              <a:t>etc</a:t>
            </a:r>
            <a:r>
              <a:rPr lang="en-CA" spc="-75" dirty="0">
                <a:solidFill>
                  <a:srgbClr val="20396D"/>
                </a:solidFill>
                <a:latin typeface="Lucida Sans"/>
                <a:cs typeface="Lucida Sans"/>
              </a:rPr>
              <a:t> and pose a hazard if they leak.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CA" spc="-75" dirty="0">
                <a:solidFill>
                  <a:srgbClr val="20396D"/>
                </a:solidFill>
                <a:latin typeface="Lucida Sans"/>
                <a:cs typeface="Lucida Sans"/>
              </a:rPr>
              <a:t>The fluids may also cause deterioration or other adverse affects with materials in the system.</a:t>
            </a:r>
            <a:endParaRPr dirty="0">
              <a:latin typeface="Lucida Sans"/>
              <a:cs typeface="Lucida San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dirty="0">
              <a:latin typeface="Times New Roman"/>
              <a:cs typeface="Times New Roman"/>
            </a:endParaRPr>
          </a:p>
          <a:p>
            <a:pPr marL="12700">
              <a:lnSpc>
                <a:spcPts val="3080"/>
              </a:lnSpc>
            </a:pPr>
            <a:r>
              <a:rPr lang="en-CA" sz="1600" b="1" spc="-10" dirty="0">
                <a:solidFill>
                  <a:srgbClr val="27AAE1"/>
                </a:solidFill>
                <a:latin typeface="Gill Sans MT"/>
                <a:cs typeface="Gill Sans MT"/>
              </a:rPr>
              <a:t>The Stored Energy</a:t>
            </a:r>
            <a:endParaRPr sz="1600" dirty="0">
              <a:latin typeface="Gill Sans MT"/>
              <a:cs typeface="Gill Sans MT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Significant energy is stored when a gas is compressed.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Fluid may also contain additional energy if reactive (e.g. N</a:t>
            </a:r>
            <a:r>
              <a:rPr lang="en-US" spc="-75" baseline="-25000" dirty="0">
                <a:solidFill>
                  <a:srgbClr val="20396D"/>
                </a:solidFill>
                <a:latin typeface="Lucida Sans"/>
                <a:cs typeface="Lucida Sans"/>
              </a:rPr>
              <a:t>2</a:t>
            </a: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O), or if superheated (e.g. room temp N</a:t>
            </a:r>
            <a:r>
              <a:rPr lang="en-US" spc="-75" baseline="-25000" dirty="0">
                <a:solidFill>
                  <a:srgbClr val="20396D"/>
                </a:solidFill>
                <a:latin typeface="Lucida Sans"/>
                <a:cs typeface="Lucida Sans"/>
              </a:rPr>
              <a:t>2</a:t>
            </a: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O).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A gas at a given pressure stores </a:t>
            </a:r>
            <a:r>
              <a:rPr lang="en-US" b="1" spc="-75" dirty="0">
                <a:solidFill>
                  <a:srgbClr val="20396D"/>
                </a:solidFill>
                <a:latin typeface="Lucida Sans"/>
                <a:cs typeface="Lucida Sans"/>
              </a:rPr>
              <a:t>far more </a:t>
            </a: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energy than a liquid at the same pressure.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AKA </a:t>
            </a:r>
            <a:r>
              <a:rPr lang="en-US" b="1" i="1" u="sng" spc="-75" dirty="0">
                <a:solidFill>
                  <a:srgbClr val="20396D"/>
                </a:solidFill>
                <a:latin typeface="Lucida Sans"/>
                <a:cs typeface="Lucida Sans"/>
              </a:rPr>
              <a:t>always test with water first! </a:t>
            </a:r>
            <a:endParaRPr lang="en-US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US" b="1" i="1" spc="-75" dirty="0">
                <a:solidFill>
                  <a:srgbClr val="27AAE1"/>
                </a:solidFill>
                <a:latin typeface="Lucida Sans"/>
                <a:cs typeface="Lucida Sans"/>
              </a:rPr>
              <a:t>…Learning to mitigate the hazards is critical!</a:t>
            </a:r>
          </a:p>
          <a:p>
            <a:pPr marL="12700">
              <a:lnSpc>
                <a:spcPts val="2600"/>
              </a:lnSpc>
              <a:tabLst>
                <a:tab pos="266700" algn="l"/>
              </a:tabLst>
            </a:pPr>
            <a:endParaRPr dirty="0">
              <a:latin typeface="Lucida Sans"/>
              <a:cs typeface="Lucida San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8F009FB-E77B-4CEF-A118-BF3A512551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832" y="1882140"/>
            <a:ext cx="1713363" cy="1227910"/>
          </a:xfrm>
          <a:prstGeom prst="rect">
            <a:avLst/>
          </a:prstGeom>
        </p:spPr>
      </p:pic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Hazards of High Pressure Systems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mpressed Gas Safety Video.mp4">
            <a:hlinkClick r:id="" action="ppaction://media"/>
            <a:extLst>
              <a:ext uri="{FF2B5EF4-FFF2-40B4-BE49-F238E27FC236}">
                <a16:creationId xmlns:a16="http://schemas.microsoft.com/office/drawing/2014/main" id="{D6B622F0-7D1B-4CE0-A905-8065EDD67A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1357" y="810258"/>
            <a:ext cx="3398123" cy="2602817"/>
          </a:xfrm>
          <a:prstGeom prst="rect">
            <a:avLst/>
          </a:prstGeom>
        </p:spPr>
      </p:pic>
      <p:pic>
        <p:nvPicPr>
          <p:cNvPr id="7" name="O2 Cylinder Rocket.mp4">
            <a:hlinkClick r:id="" action="ppaction://media"/>
            <a:extLst>
              <a:ext uri="{FF2B5EF4-FFF2-40B4-BE49-F238E27FC236}">
                <a16:creationId xmlns:a16="http://schemas.microsoft.com/office/drawing/2014/main" id="{733190F5-2465-477D-8D38-D67415CD5D8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51221" y="713226"/>
            <a:ext cx="3168999" cy="2376750"/>
          </a:xfrm>
          <a:prstGeom prst="rect">
            <a:avLst/>
          </a:prstGeom>
        </p:spPr>
      </p:pic>
      <p:pic>
        <p:nvPicPr>
          <p:cNvPr id="8" name="Gas cylinder regulator gets snapped off.webm">
            <a:hlinkClick r:id="" action="ppaction://media"/>
            <a:extLst>
              <a:ext uri="{FF2B5EF4-FFF2-40B4-BE49-F238E27FC236}">
                <a16:creationId xmlns:a16="http://schemas.microsoft.com/office/drawing/2014/main" id="{987EBEEE-08A0-4491-8926-5E27810D31E6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708621" y="2721323"/>
            <a:ext cx="3951802" cy="222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91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BLEVE’s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bject 94">
            <a:extLst>
              <a:ext uri="{FF2B5EF4-FFF2-40B4-BE49-F238E27FC236}">
                <a16:creationId xmlns:a16="http://schemas.microsoft.com/office/drawing/2014/main" id="{C43E2802-574A-462D-AD24-60EE7F169E5D}"/>
              </a:ext>
            </a:extLst>
          </p:cNvPr>
          <p:cNvSpPr txBox="1"/>
          <p:nvPr/>
        </p:nvSpPr>
        <p:spPr>
          <a:xfrm>
            <a:off x="160020" y="612934"/>
            <a:ext cx="7329949" cy="44235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080"/>
              </a:lnSpc>
              <a:spcBef>
                <a:spcPts val="100"/>
              </a:spcBef>
            </a:pPr>
            <a:r>
              <a:rPr lang="en-CA" sz="1800" b="1" spc="-10" dirty="0">
                <a:solidFill>
                  <a:srgbClr val="27AAE1"/>
                </a:solidFill>
                <a:latin typeface="Gill Sans MT"/>
                <a:cs typeface="Gill Sans MT"/>
              </a:rPr>
              <a:t>What is a BLEVE?</a:t>
            </a:r>
            <a:endParaRPr sz="1800" b="1" spc="-10" dirty="0">
              <a:solidFill>
                <a:srgbClr val="27AAE1"/>
              </a:solidFill>
              <a:latin typeface="Gill Sans MT"/>
              <a:cs typeface="Gill Sans MT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CA" sz="1600" b="1" i="1" spc="-75" dirty="0">
                <a:solidFill>
                  <a:srgbClr val="20396D"/>
                </a:solidFill>
                <a:latin typeface="Lucida Sans"/>
                <a:cs typeface="Lucida Sans"/>
              </a:rPr>
              <a:t>Boiling Liquid Expanding Vapour Explosion.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CA" sz="1600" spc="-75" dirty="0">
                <a:solidFill>
                  <a:srgbClr val="20396D"/>
                </a:solidFill>
                <a:latin typeface="Lucida Sans"/>
                <a:cs typeface="Lucida Sans"/>
              </a:rPr>
              <a:t>Sudden release of a large mass of pressurized superheated liquid to the atmosphere.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CA" sz="1600" spc="-75" dirty="0">
                <a:solidFill>
                  <a:srgbClr val="20396D"/>
                </a:solidFill>
                <a:latin typeface="Lucida Sans"/>
                <a:cs typeface="Lucida Sans"/>
              </a:rPr>
              <a:t>May cause blast waves, dangerous shrapnel propelled by rapid expansion of the fluid.</a:t>
            </a:r>
            <a:endParaRPr sz="1600" dirty="0">
              <a:latin typeface="Lucida Sans"/>
              <a:cs typeface="Lucida San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600" dirty="0">
              <a:latin typeface="Times New Roman"/>
              <a:cs typeface="Times New Roman"/>
            </a:endParaRPr>
          </a:p>
          <a:p>
            <a:pPr marL="12700">
              <a:lnSpc>
                <a:spcPts val="3080"/>
              </a:lnSpc>
            </a:pPr>
            <a:r>
              <a:rPr lang="en-CA" sz="1800" b="1" spc="-10" dirty="0">
                <a:solidFill>
                  <a:srgbClr val="27AAE1"/>
                </a:solidFill>
                <a:latin typeface="Gill Sans MT"/>
                <a:cs typeface="Gill Sans MT"/>
              </a:rPr>
              <a:t>One Example</a:t>
            </a:r>
            <a:endParaRPr sz="1800" dirty="0">
              <a:latin typeface="Gill Sans MT"/>
              <a:cs typeface="Gill Sans MT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Small CO</a:t>
            </a:r>
            <a:r>
              <a:rPr lang="en-US" sz="1600" spc="-75" baseline="-25000" dirty="0">
                <a:solidFill>
                  <a:srgbClr val="20396D"/>
                </a:solidFill>
                <a:latin typeface="Lucida Sans"/>
                <a:cs typeface="Lucida Sans"/>
              </a:rPr>
              <a:t>2</a:t>
            </a: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 fire extinguisher (5 kg liquid) thrown in dumpster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Taken to waste disposal facility, sent through shredder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Cylinder burst into several fragments.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z="1600" spc="-75" dirty="0">
                <a:solidFill>
                  <a:srgbClr val="20396D"/>
                </a:solidFill>
                <a:latin typeface="Lucida Sans"/>
                <a:cs typeface="Lucida Sans"/>
              </a:rPr>
              <a:t>One weighing 1.9 kg flew through a double layer steel roof and landed 35 m away.</a:t>
            </a:r>
            <a:endParaRPr sz="1600" dirty="0">
              <a:latin typeface="Lucida Sans"/>
              <a:cs typeface="Lucida San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E20E10-C039-4E71-857C-0DC5555E01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231" y="2268497"/>
            <a:ext cx="2675674" cy="20067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890A99-F604-44A8-9B32-31DE9996CC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370" y="724154"/>
            <a:ext cx="1983689" cy="1260950"/>
          </a:xfrm>
          <a:prstGeom prst="rect">
            <a:avLst/>
          </a:prstGeom>
        </p:spPr>
      </p:pic>
      <p:pic>
        <p:nvPicPr>
          <p:cNvPr id="12" name="BLEVE NFPA.webm">
            <a:hlinkClick r:id="" action="ppaction://media"/>
            <a:extLst>
              <a:ext uri="{FF2B5EF4-FFF2-40B4-BE49-F238E27FC236}">
                <a16:creationId xmlns:a16="http://schemas.microsoft.com/office/drawing/2014/main" id="{321A4AE3-E0D3-4A66-954F-332B27F205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398520" y="2290329"/>
            <a:ext cx="1339680" cy="100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457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BLEVE’s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object 94">
            <a:extLst>
              <a:ext uri="{FF2B5EF4-FFF2-40B4-BE49-F238E27FC236}">
                <a16:creationId xmlns:a16="http://schemas.microsoft.com/office/drawing/2014/main" id="{9D4EC098-46CE-4442-8FDF-1D2FCF9BEA0D}"/>
              </a:ext>
            </a:extLst>
          </p:cNvPr>
          <p:cNvSpPr txBox="1"/>
          <p:nvPr/>
        </p:nvSpPr>
        <p:spPr>
          <a:xfrm>
            <a:off x="243840" y="628174"/>
            <a:ext cx="7329949" cy="40459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080"/>
              </a:lnSpc>
              <a:spcBef>
                <a:spcPts val="100"/>
              </a:spcBef>
            </a:pPr>
            <a:r>
              <a:rPr lang="en-CA" sz="1800" b="1" spc="-10" dirty="0">
                <a:solidFill>
                  <a:srgbClr val="27AAE1"/>
                </a:solidFill>
                <a:latin typeface="Gill Sans MT"/>
                <a:cs typeface="Gill Sans MT"/>
              </a:rPr>
              <a:t>A Cryogenic Example</a:t>
            </a:r>
            <a:endParaRPr sz="1800" b="1" spc="-10" dirty="0">
              <a:solidFill>
                <a:srgbClr val="27AAE1"/>
              </a:solidFill>
              <a:latin typeface="Gill Sans MT"/>
              <a:cs typeface="Gill Sans MT"/>
            </a:endParaRP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600" spc="-75" dirty="0">
                <a:solidFill>
                  <a:srgbClr val="20396D"/>
                </a:solidFill>
                <a:latin typeface="Lucida Sans"/>
                <a:cs typeface="Lucida Sans"/>
              </a:rPr>
              <a:t>Accident at a university, involving an old liquid nitrogen cylinder.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600" spc="-75" dirty="0">
                <a:solidFill>
                  <a:srgbClr val="20396D"/>
                </a:solidFill>
                <a:latin typeface="Lucida Sans"/>
                <a:cs typeface="Lucida Sans"/>
              </a:rPr>
              <a:t>Pressure relief valve and rupture disk had failed at some point in the past. </a:t>
            </a:r>
          </a:p>
          <a:p>
            <a:pPr marL="812800" lvl="1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600" spc="-75" dirty="0">
                <a:solidFill>
                  <a:srgbClr val="20396D"/>
                </a:solidFill>
                <a:latin typeface="Lucida Sans"/>
                <a:cs typeface="Lucida Sans"/>
              </a:rPr>
              <a:t>Someone at the university decided to “fix” the cylinder by removing and capping the failed devices.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600" spc="-75" dirty="0">
                <a:solidFill>
                  <a:srgbClr val="20396D"/>
                </a:solidFill>
                <a:latin typeface="Lucida Sans"/>
                <a:cs typeface="Lucida Sans"/>
              </a:rPr>
              <a:t>Cylinder had been standing at one end of a lab on the second floor of the chemistry building.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600" spc="-75" dirty="0">
                <a:solidFill>
                  <a:srgbClr val="20396D"/>
                </a:solidFill>
                <a:latin typeface="Lucida Sans"/>
                <a:cs typeface="Lucida Sans"/>
              </a:rPr>
              <a:t>Was on a 4-6” thick concrete floor, covered in tile, directly over a reinforced concrete beam.</a:t>
            </a:r>
          </a:p>
          <a:p>
            <a:pPr marL="469900" lvl="1">
              <a:lnSpc>
                <a:spcPts val="2600"/>
              </a:lnSpc>
              <a:tabLst>
                <a:tab pos="266700" algn="l"/>
              </a:tabLst>
            </a:pPr>
            <a:endParaRPr lang="en-CA" sz="1600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469900" lvl="1">
              <a:lnSpc>
                <a:spcPts val="2600"/>
              </a:lnSpc>
              <a:tabLst>
                <a:tab pos="266700" algn="l"/>
              </a:tabLst>
            </a:pPr>
            <a:r>
              <a:rPr lang="en-CA" sz="1800" b="1" i="1" spc="-75" dirty="0">
                <a:solidFill>
                  <a:srgbClr val="27AAE1"/>
                </a:solidFill>
                <a:latin typeface="Lucida Sans"/>
                <a:cs typeface="Lucida Sans"/>
              </a:rPr>
              <a:t>…What happened??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endParaRPr sz="1600" dirty="0">
              <a:latin typeface="Lucida Sans"/>
              <a:cs typeface="Lucida Sans"/>
            </a:endParaRPr>
          </a:p>
        </p:txBody>
      </p:sp>
    </p:spTree>
    <p:extLst>
      <p:ext uri="{BB962C8B-B14F-4D97-AF65-F5344CB8AC3E}">
        <p14:creationId xmlns:p14="http://schemas.microsoft.com/office/powerpoint/2010/main" val="3120690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BLEVE’s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bject 94">
            <a:extLst>
              <a:ext uri="{FF2B5EF4-FFF2-40B4-BE49-F238E27FC236}">
                <a16:creationId xmlns:a16="http://schemas.microsoft.com/office/drawing/2014/main" id="{9C1ADD01-8E5C-4068-B37D-C43842998E97}"/>
              </a:ext>
            </a:extLst>
          </p:cNvPr>
          <p:cNvSpPr txBox="1"/>
          <p:nvPr/>
        </p:nvSpPr>
        <p:spPr>
          <a:xfrm>
            <a:off x="184760" y="665022"/>
            <a:ext cx="7762409" cy="4034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080"/>
              </a:lnSpc>
              <a:spcBef>
                <a:spcPts val="100"/>
              </a:spcBef>
            </a:pPr>
            <a:r>
              <a:rPr lang="en-CA" sz="2000" b="1" spc="-10" dirty="0">
                <a:solidFill>
                  <a:srgbClr val="27AAE1"/>
                </a:solidFill>
                <a:latin typeface="Gill Sans MT"/>
                <a:cs typeface="Gill Sans MT"/>
              </a:rPr>
              <a:t>The Aftermath</a:t>
            </a:r>
            <a:endParaRPr sz="2000" b="1" spc="-10" dirty="0">
              <a:solidFill>
                <a:srgbClr val="27AAE1"/>
              </a:solidFill>
              <a:latin typeface="Gill Sans MT"/>
              <a:cs typeface="Gill Sans MT"/>
            </a:endParaRP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100" spc="-75" dirty="0">
                <a:solidFill>
                  <a:srgbClr val="20396D"/>
                </a:solidFill>
                <a:latin typeface="Lucida Sans"/>
                <a:cs typeface="Lucida Sans"/>
              </a:rPr>
              <a:t>Inner tank expanded until it was constrained by the outer jacket.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100" spc="-75" dirty="0">
                <a:solidFill>
                  <a:srgbClr val="20396D"/>
                </a:solidFill>
                <a:latin typeface="Lucida Sans"/>
                <a:cs typeface="Lucida Sans"/>
              </a:rPr>
              <a:t>Continued expanding lengthwise, until bottom weld failed @ 1200 psi.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100" spc="-75" dirty="0">
                <a:solidFill>
                  <a:srgbClr val="20396D"/>
                </a:solidFill>
                <a:latin typeface="Lucida Sans"/>
                <a:cs typeface="Lucida Sans"/>
              </a:rPr>
              <a:t>Explosion blew all the tile off the floor in a 5’ radius, shattering them into small pieces of shrapnel that embedded themselves in the walls and doors of the lab.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100" spc="-75" dirty="0">
                <a:solidFill>
                  <a:srgbClr val="20396D"/>
                </a:solidFill>
                <a:latin typeface="Lucida Sans"/>
                <a:cs typeface="Lucida Sans"/>
              </a:rPr>
              <a:t>Door and wall of the lab blown out into the hallway.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100" spc="-75" dirty="0">
                <a:solidFill>
                  <a:srgbClr val="20396D"/>
                </a:solidFill>
                <a:latin typeface="Lucida Sans"/>
                <a:cs typeface="Lucida Sans"/>
              </a:rPr>
              <a:t>All remaining walls blown 4-8” off their foundations.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100" spc="-75" dirty="0">
                <a:solidFill>
                  <a:srgbClr val="20396D"/>
                </a:solidFill>
                <a:latin typeface="Lucida Sans"/>
                <a:cs typeface="Lucida Sans"/>
              </a:rPr>
              <a:t>All windows blown out into the courtyard.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100" spc="-75" dirty="0">
                <a:solidFill>
                  <a:srgbClr val="20396D"/>
                </a:solidFill>
                <a:latin typeface="Lucida Sans"/>
                <a:cs typeface="Lucida Sans"/>
              </a:rPr>
              <a:t>Blast cracked the floor. Supporting beam shattered.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100" spc="-75" dirty="0">
                <a:solidFill>
                  <a:srgbClr val="20396D"/>
                </a:solidFill>
                <a:latin typeface="Lucida Sans"/>
                <a:cs typeface="Lucida Sans"/>
              </a:rPr>
              <a:t>Cylinder was propelled through the concrete ceiling into a mechanical room above.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100" spc="-75" dirty="0">
                <a:solidFill>
                  <a:srgbClr val="20396D"/>
                </a:solidFill>
                <a:latin typeface="Lucida Sans"/>
                <a:cs typeface="Lucida Sans"/>
              </a:rPr>
              <a:t>Struck two 3” water mains, drove them into the concrete roof of the building and cracked it.</a:t>
            </a:r>
          </a:p>
          <a:p>
            <a:pPr marL="355600" indent="-342900">
              <a:lnSpc>
                <a:spcPts val="2600"/>
              </a:lnSpc>
              <a:buFont typeface="Arial" panose="020B0604020202020204" pitchFamily="34" charset="0"/>
              <a:buChar char="•"/>
              <a:tabLst>
                <a:tab pos="266700" algn="l"/>
              </a:tabLst>
            </a:pPr>
            <a:r>
              <a:rPr lang="en-CA" sz="1100" spc="-75" dirty="0">
                <a:solidFill>
                  <a:srgbClr val="20396D"/>
                </a:solidFill>
                <a:latin typeface="Lucida Sans"/>
                <a:cs typeface="Lucida Sans"/>
              </a:rPr>
              <a:t>Cylinder came to rest on the third floor, leaving a 20” diameter hole.</a:t>
            </a:r>
          </a:p>
        </p:txBody>
      </p:sp>
    </p:spTree>
    <p:extLst>
      <p:ext uri="{BB962C8B-B14F-4D97-AF65-F5344CB8AC3E}">
        <p14:creationId xmlns:p14="http://schemas.microsoft.com/office/powerpoint/2010/main" val="2386138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Compressed Gas Cylinders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bject 94">
            <a:extLst>
              <a:ext uri="{FF2B5EF4-FFF2-40B4-BE49-F238E27FC236}">
                <a16:creationId xmlns:a16="http://schemas.microsoft.com/office/drawing/2014/main" id="{09489286-450D-4BFB-8871-853864CF1773}"/>
              </a:ext>
            </a:extLst>
          </p:cNvPr>
          <p:cNvSpPr txBox="1"/>
          <p:nvPr/>
        </p:nvSpPr>
        <p:spPr>
          <a:xfrm>
            <a:off x="275057" y="659639"/>
            <a:ext cx="7413523" cy="40105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080"/>
              </a:lnSpc>
              <a:spcBef>
                <a:spcPts val="100"/>
              </a:spcBef>
            </a:pPr>
            <a:r>
              <a:rPr lang="en-CA" sz="1600" b="1" spc="-10" dirty="0">
                <a:solidFill>
                  <a:srgbClr val="27AAE1"/>
                </a:solidFill>
                <a:latin typeface="Gill Sans MT"/>
                <a:cs typeface="Gill Sans MT"/>
              </a:rPr>
              <a:t>What is a Compressed Gas?</a:t>
            </a:r>
            <a:endParaRPr sz="1600" b="1" spc="-10" dirty="0">
              <a:solidFill>
                <a:srgbClr val="27AAE1"/>
              </a:solidFill>
              <a:latin typeface="Gill Sans MT"/>
              <a:cs typeface="Gill Sans MT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Gill Sans MT"/>
              </a:rPr>
              <a:t>According to DOT: Any material or mixture which exerts in the packaging an absolute pressure of 280 </a:t>
            </a:r>
            <a:r>
              <a:rPr lang="en-US" spc="-75" dirty="0" err="1">
                <a:solidFill>
                  <a:srgbClr val="20396D"/>
                </a:solidFill>
                <a:latin typeface="Lucida Sans"/>
                <a:cs typeface="Gill Sans MT"/>
              </a:rPr>
              <a:t>kPa</a:t>
            </a:r>
            <a:r>
              <a:rPr lang="en-US" spc="-75" dirty="0">
                <a:solidFill>
                  <a:srgbClr val="20396D"/>
                </a:solidFill>
                <a:latin typeface="Lucida Sans"/>
                <a:cs typeface="Gill Sans MT"/>
              </a:rPr>
              <a:t> (40.6 </a:t>
            </a:r>
            <a:r>
              <a:rPr lang="en-US" spc="-75" dirty="0" err="1">
                <a:solidFill>
                  <a:srgbClr val="20396D"/>
                </a:solidFill>
                <a:latin typeface="Lucida Sans"/>
                <a:cs typeface="Gill Sans MT"/>
              </a:rPr>
              <a:t>psia</a:t>
            </a:r>
            <a:r>
              <a:rPr lang="en-US" spc="-75" dirty="0">
                <a:solidFill>
                  <a:srgbClr val="20396D"/>
                </a:solidFill>
                <a:latin typeface="Lucida Sans"/>
                <a:cs typeface="Gill Sans MT"/>
              </a:rPr>
              <a:t>) or greater at 20</a:t>
            </a:r>
            <a:r>
              <a:rPr lang="en-US" spc="-75" baseline="30000" dirty="0">
                <a:solidFill>
                  <a:srgbClr val="20396D"/>
                </a:solidFill>
                <a:latin typeface="Lucida Sans"/>
                <a:cs typeface="Gill Sans MT"/>
              </a:rPr>
              <a:t>o</a:t>
            </a:r>
            <a:r>
              <a:rPr lang="en-US" spc="-75" dirty="0">
                <a:solidFill>
                  <a:srgbClr val="20396D"/>
                </a:solidFill>
                <a:latin typeface="Lucida Sans"/>
                <a:cs typeface="Gill Sans MT"/>
              </a:rPr>
              <a:t>C</a:t>
            </a:r>
            <a:endParaRPr lang="en-US" b="1" spc="-10" dirty="0">
              <a:solidFill>
                <a:srgbClr val="27AAE1"/>
              </a:solidFill>
              <a:latin typeface="Gill Sans MT"/>
              <a:cs typeface="Gill Sans MT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r>
              <a:rPr lang="en-US" sz="1600" b="1" spc="-10" dirty="0">
                <a:solidFill>
                  <a:srgbClr val="27AAE1"/>
                </a:solidFill>
                <a:latin typeface="Gill Sans MT"/>
                <a:cs typeface="Gill Sans MT"/>
              </a:rPr>
              <a:t>How is it Supplied?</a:t>
            </a:r>
          </a:p>
          <a:p>
            <a:pPr marL="266065" indent="-253365">
              <a:lnSpc>
                <a:spcPts val="2600"/>
              </a:lnSpc>
              <a:spcBef>
                <a:spcPts val="15"/>
              </a:spcBef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Typically in heavy steel cylinders, in a range of sizes.</a:t>
            </a:r>
            <a:endParaRPr lang="en-US" spc="-75" dirty="0">
              <a:solidFill>
                <a:srgbClr val="20396D"/>
              </a:solidFill>
              <a:latin typeface="Lucida Sans"/>
              <a:cs typeface="Gill Sans MT"/>
            </a:endParaRPr>
          </a:p>
          <a:p>
            <a:pPr marL="266065" indent="-253365">
              <a:lnSpc>
                <a:spcPts val="2600"/>
              </a:lnSpc>
              <a:spcBef>
                <a:spcPts val="15"/>
              </a:spcBef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Gill Sans MT"/>
              </a:rPr>
              <a:t>Pressures typically around 2200 psi for inert gases such as nitrogen, helium, air.</a:t>
            </a:r>
          </a:p>
          <a:p>
            <a:pPr marL="266065" indent="-253365">
              <a:lnSpc>
                <a:spcPts val="2600"/>
              </a:lnSpc>
              <a:spcBef>
                <a:spcPts val="15"/>
              </a:spcBef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Gill Sans MT"/>
              </a:rPr>
              <a:t>Higher pressure cylinders also available (typically to 6000 psi)</a:t>
            </a:r>
            <a:endParaRPr lang="en-US" spc="-10" dirty="0">
              <a:solidFill>
                <a:srgbClr val="27AAE1"/>
              </a:solidFill>
              <a:latin typeface="Gill Sans MT"/>
              <a:cs typeface="Gill Sans MT"/>
            </a:endParaRPr>
          </a:p>
          <a:p>
            <a:pPr marL="12700">
              <a:lnSpc>
                <a:spcPts val="3080"/>
              </a:lnSpc>
            </a:pPr>
            <a:r>
              <a:rPr lang="en-CA" sz="1600" b="1" spc="-10" dirty="0">
                <a:solidFill>
                  <a:srgbClr val="27AAE1"/>
                </a:solidFill>
                <a:latin typeface="Gill Sans MT"/>
                <a:cs typeface="Gill Sans MT"/>
              </a:rPr>
              <a:t>Different Fittings for Different Gases</a:t>
            </a:r>
            <a:endParaRPr sz="1600" dirty="0">
              <a:latin typeface="Gill Sans MT"/>
              <a:cs typeface="Gill Sans MT"/>
            </a:endParaRP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Cylinder valves have different types of connections depending on what the gas is.</a:t>
            </a:r>
          </a:p>
          <a:p>
            <a:pPr marL="266065" indent="-253365">
              <a:lnSpc>
                <a:spcPts val="2600"/>
              </a:lnSpc>
              <a:buFontTx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CGA (Compressed Gas Association) defines standards. </a:t>
            </a:r>
          </a:p>
          <a:p>
            <a:pPr marL="266065" indent="-253365">
              <a:lnSpc>
                <a:spcPts val="2600"/>
              </a:lnSpc>
              <a:buFontTx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E.g. CGA 580 (inert gas)</a:t>
            </a:r>
          </a:p>
          <a:p>
            <a:pPr marL="266065" indent="-253365">
              <a:lnSpc>
                <a:spcPts val="2600"/>
              </a:lnSpc>
              <a:buChar char="•"/>
              <a:tabLst>
                <a:tab pos="266700" algn="l"/>
              </a:tabLst>
            </a:pPr>
            <a:r>
              <a:rPr lang="en-US" b="1" i="1" spc="-75" dirty="0">
                <a:solidFill>
                  <a:srgbClr val="FF0000"/>
                </a:solidFill>
                <a:latin typeface="Lucida Sans"/>
                <a:cs typeface="Lucida Sans"/>
              </a:rPr>
              <a:t>This is an important safety feature - don’t use adapters!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CF02DE-62AA-4212-B076-17DAF72084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098" y="1440180"/>
            <a:ext cx="1930807" cy="257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229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0" y="57400"/>
            <a:ext cx="91440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Compressed Gas Cylinders</a:t>
            </a:r>
            <a:endParaRPr sz="2600" dirty="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4" name="Picture 2" descr="https://lh6.googleusercontent.com/IvfqUQ3O0-IVs57KNiU2xLJ1rqH_ArOQQC0tGGLvMMPbLV-HrkrVdKZyx2fhCfJmHC4tYbhWKfJDeTDRITLklRy1qU8Gzq9M_sJetgbRm1XDUDUQtbw52wLHY4v_PltxM4yp5qdx">
            <a:extLst>
              <a:ext uri="{FF2B5EF4-FFF2-40B4-BE49-F238E27FC236}">
                <a16:creationId xmlns:a16="http://schemas.microsoft.com/office/drawing/2014/main" id="{7F2C795A-4B9D-481C-A3C1-1B35EB864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459" y="4576799"/>
            <a:ext cx="421446" cy="475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CD11A2C-8319-4501-A35E-3A6E1B2ACED7}"/>
              </a:ext>
            </a:extLst>
          </p:cNvPr>
          <p:cNvSpPr/>
          <p:nvPr/>
        </p:nvSpPr>
        <p:spPr>
          <a:xfrm>
            <a:off x="152400" y="674200"/>
            <a:ext cx="4572000" cy="2716321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US" sz="1600" b="1" spc="-75" dirty="0">
                <a:solidFill>
                  <a:srgbClr val="27AAE1"/>
                </a:solidFill>
                <a:latin typeface="Gill Sans MT" panose="020B0502020104020203" pitchFamily="34" charset="0"/>
                <a:cs typeface="Lucida Sans"/>
              </a:rPr>
              <a:t>Storage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Store gases in compatible areas. Store fuel and oxidizers in separate areas.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Store gas cylinders upright and chained in position to prevent falling over.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Cylinders should not be heated above 50</a:t>
            </a:r>
            <a:r>
              <a:rPr lang="en-US" spc="-75" baseline="30000" dirty="0">
                <a:solidFill>
                  <a:srgbClr val="20396D"/>
                </a:solidFill>
                <a:latin typeface="Lucida Sans"/>
                <a:cs typeface="Lucida Sans"/>
              </a:rPr>
              <a:t>o</a:t>
            </a: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C, or chilled below -40</a:t>
            </a:r>
            <a:r>
              <a:rPr lang="en-US" spc="-75" baseline="30000" dirty="0">
                <a:solidFill>
                  <a:srgbClr val="20396D"/>
                </a:solidFill>
                <a:latin typeface="Lucida Sans"/>
                <a:cs typeface="Lucida Sans"/>
              </a:rPr>
              <a:t>o</a:t>
            </a: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C.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In freezing weather, keep cylinder valves dry.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71E324-F51E-45DB-9764-D62222B822DB}"/>
              </a:ext>
            </a:extLst>
          </p:cNvPr>
          <p:cNvSpPr/>
          <p:nvPr/>
        </p:nvSpPr>
        <p:spPr>
          <a:xfrm>
            <a:off x="4495905" y="713452"/>
            <a:ext cx="4572000" cy="3716595"/>
          </a:xfrm>
          <a:prstGeom prst="rect">
            <a:avLst/>
          </a:prstGeom>
        </p:spPr>
        <p:txBody>
          <a:bodyPr>
            <a:spAutoFit/>
          </a:bodyPr>
          <a:lstStyle/>
          <a:p>
            <a:pPr marL="12700">
              <a:lnSpc>
                <a:spcPts val="2600"/>
              </a:lnSpc>
              <a:tabLst>
                <a:tab pos="266700" algn="l"/>
              </a:tabLst>
            </a:pPr>
            <a:r>
              <a:rPr lang="en-US" sz="1600" b="1" spc="-75" dirty="0">
                <a:solidFill>
                  <a:srgbClr val="27AAE1"/>
                </a:solidFill>
                <a:latin typeface="Gill Sans MT" panose="020B0502020104020203" pitchFamily="34" charset="0"/>
                <a:cs typeface="Lucida Sans"/>
              </a:rPr>
              <a:t>Transportation</a:t>
            </a: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Protective cap must be in place prior to moving.  NEVER transport a cylinder with a pressure regulator still attached.</a:t>
            </a:r>
            <a:b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</a:br>
            <a:endParaRPr lang="en-US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Handle carefully: never drop cylinders or permit them to strike each other violently.</a:t>
            </a:r>
            <a:b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</a:br>
            <a:endParaRPr lang="en-US" spc="-75" dirty="0">
              <a:solidFill>
                <a:srgbClr val="20396D"/>
              </a:solidFill>
              <a:latin typeface="Lucida Sans"/>
              <a:cs typeface="Lucida Sans"/>
            </a:endParaRPr>
          </a:p>
          <a:p>
            <a:pPr marL="355600" indent="-342900">
              <a:lnSpc>
                <a:spcPts val="2600"/>
              </a:lnSpc>
              <a:buFont typeface="Arial" charset="0"/>
              <a:buChar char="•"/>
              <a:tabLst>
                <a:tab pos="266700" algn="l"/>
              </a:tabLst>
            </a:pPr>
            <a:r>
              <a:rPr lang="en-US" spc="-75" dirty="0">
                <a:solidFill>
                  <a:srgbClr val="20396D"/>
                </a:solidFill>
                <a:latin typeface="Lucida Sans"/>
                <a:cs typeface="Lucida Sans"/>
              </a:rPr>
              <a:t>Cylinders are heavy and cumbersome: use a cylinder dolly when transporting and ensure the cylinder is strapped in place.</a:t>
            </a:r>
          </a:p>
        </p:txBody>
      </p:sp>
    </p:spTree>
    <p:extLst>
      <p:ext uri="{BB962C8B-B14F-4D97-AF65-F5344CB8AC3E}">
        <p14:creationId xmlns:p14="http://schemas.microsoft.com/office/powerpoint/2010/main" val="374633026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Rocket Team Theme</Template>
  <TotalTime>406</TotalTime>
  <Words>1625</Words>
  <Application>Microsoft Office PowerPoint</Application>
  <PresentationFormat>On-screen Show (16:9)</PresentationFormat>
  <Paragraphs>193</Paragraphs>
  <Slides>19</Slides>
  <Notes>19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Gill Sans MT</vt:lpstr>
      <vt:lpstr>Impact</vt:lpstr>
      <vt:lpstr>Lucida Sans</vt:lpstr>
      <vt:lpstr>Times New Roman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jimmy_000</dc:creator>
  <cp:lastModifiedBy> </cp:lastModifiedBy>
  <cp:revision>10</cp:revision>
  <dcterms:modified xsi:type="dcterms:W3CDTF">2018-11-18T22:16:26Z</dcterms:modified>
</cp:coreProperties>
</file>